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8" r:id="rId2"/>
    <p:sldId id="360" r:id="rId3"/>
    <p:sldId id="409" r:id="rId4"/>
    <p:sldId id="410" r:id="rId5"/>
    <p:sldId id="411" r:id="rId6"/>
    <p:sldId id="412" r:id="rId7"/>
    <p:sldId id="413" r:id="rId8"/>
    <p:sldId id="414" r:id="rId9"/>
    <p:sldId id="415" r:id="rId10"/>
    <p:sldId id="417" r:id="rId11"/>
    <p:sldId id="418" r:id="rId12"/>
    <p:sldId id="419" r:id="rId13"/>
    <p:sldId id="416" r:id="rId14"/>
    <p:sldId id="398" r:id="rId15"/>
    <p:sldId id="399" r:id="rId16"/>
    <p:sldId id="400" r:id="rId17"/>
    <p:sldId id="401" r:id="rId18"/>
    <p:sldId id="420" r:id="rId19"/>
    <p:sldId id="421" r:id="rId20"/>
    <p:sldId id="422" r:id="rId21"/>
    <p:sldId id="423" r:id="rId22"/>
    <p:sldId id="424" r:id="rId23"/>
    <p:sldId id="425" r:id="rId24"/>
    <p:sldId id="426" r:id="rId25"/>
    <p:sldId id="361" r:id="rId26"/>
    <p:sldId id="362" r:id="rId27"/>
    <p:sldId id="366" r:id="rId28"/>
    <p:sldId id="388" r:id="rId29"/>
    <p:sldId id="389" r:id="rId30"/>
    <p:sldId id="390" r:id="rId31"/>
    <p:sldId id="391" r:id="rId32"/>
    <p:sldId id="392" r:id="rId33"/>
    <p:sldId id="402" r:id="rId34"/>
    <p:sldId id="403" r:id="rId35"/>
    <p:sldId id="404" r:id="rId36"/>
    <p:sldId id="405" r:id="rId37"/>
    <p:sldId id="406" r:id="rId38"/>
    <p:sldId id="407" r:id="rId39"/>
    <p:sldId id="408" r:id="rId40"/>
    <p:sldId id="363" r:id="rId41"/>
    <p:sldId id="364" r:id="rId42"/>
    <p:sldId id="365" r:id="rId43"/>
    <p:sldId id="395" r:id="rId44"/>
    <p:sldId id="396" r:id="rId45"/>
    <p:sldId id="397" r:id="rId46"/>
    <p:sldId id="393" r:id="rId47"/>
    <p:sldId id="394" r:id="rId48"/>
    <p:sldId id="273" r:id="rId4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FIIS" initials="B" lastIdx="1" clrIdx="0">
    <p:extLst>
      <p:ext uri="{19B8F6BF-5375-455C-9EA6-DF929625EA0E}">
        <p15:presenceInfo xmlns:p15="http://schemas.microsoft.com/office/powerpoint/2012/main" userId="BEFI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4CF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2" autoAdjust="0"/>
    <p:restoredTop sz="94434" autoAdjust="0"/>
  </p:normalViewPr>
  <p:slideViewPr>
    <p:cSldViewPr snapToGrid="0">
      <p:cViewPr varScale="1">
        <p:scale>
          <a:sx n="70" d="100"/>
          <a:sy n="70" d="100"/>
        </p:scale>
        <p:origin x="5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DC23DC-0145-4C2A-BB76-CAC754676FF3}" type="datetimeFigureOut">
              <a:rPr lang="es-PE" smtClean="0"/>
              <a:t>07/06/2020</a:t>
            </a:fld>
            <a:endParaRPr lang="es-PE"/>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CDF920-1B6D-451D-9AF5-A55B85BF113B}" type="slidenum">
              <a:rPr lang="es-PE" smtClean="0"/>
              <a:t>‹Nº›</a:t>
            </a:fld>
            <a:endParaRPr lang="es-PE"/>
          </a:p>
        </p:txBody>
      </p:sp>
    </p:spTree>
    <p:extLst>
      <p:ext uri="{BB962C8B-B14F-4D97-AF65-F5344CB8AC3E}">
        <p14:creationId xmlns:p14="http://schemas.microsoft.com/office/powerpoint/2010/main" val="199964539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27198-729B-4813-9F05-D58961804AA2}" type="datetimeFigureOut">
              <a:rPr lang="es-PE" smtClean="0"/>
              <a:t>07/06/2020</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C7525-5FF5-4942-A67A-2265C0495B18}" type="slidenum">
              <a:rPr lang="es-PE" smtClean="0"/>
              <a:t>‹Nº›</a:t>
            </a:fld>
            <a:endParaRPr lang="es-PE"/>
          </a:p>
        </p:txBody>
      </p:sp>
    </p:spTree>
    <p:extLst>
      <p:ext uri="{BB962C8B-B14F-4D97-AF65-F5344CB8AC3E}">
        <p14:creationId xmlns:p14="http://schemas.microsoft.com/office/powerpoint/2010/main" val="1745796426"/>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A51E0DC-780E-416C-8F6B-DB3689EFBF2C}" type="slidenum">
              <a:rPr lang="en-US">
                <a:latin typeface="Calibri" panose="020F0502020204030204" pitchFamily="34" charset="0"/>
              </a:rPr>
              <a:pPr eaLnBrk="1" hangingPunct="1"/>
              <a:t>2</a:t>
            </a:fld>
            <a:endParaRPr lang="en-US">
              <a:latin typeface="Calibri" panose="020F0502020204030204" pitchFamily="34" charset="0"/>
            </a:endParaRPr>
          </a:p>
        </p:txBody>
      </p:sp>
      <p:sp>
        <p:nvSpPr>
          <p:cNvPr id="60419"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smtClean="0"/>
          </a:p>
        </p:txBody>
      </p:sp>
      <p:sp>
        <p:nvSpPr>
          <p:cNvPr id="5" name="4 Marcador de encabezado"/>
          <p:cNvSpPr>
            <a:spLocks noGrp="1"/>
          </p:cNvSpPr>
          <p:nvPr>
            <p:ph type="hdr" sz="quarter"/>
          </p:nvPr>
        </p:nvSpPr>
        <p:spPr/>
        <p:txBody>
          <a:bodyPr/>
          <a:lstStyle/>
          <a:p>
            <a:pPr>
              <a:defRPr/>
            </a:pPr>
            <a:r>
              <a:rPr lang="es-ES"/>
              <a:t>Modelamiento y Simulación</a:t>
            </a:r>
          </a:p>
        </p:txBody>
      </p:sp>
    </p:spTree>
    <p:extLst>
      <p:ext uri="{BB962C8B-B14F-4D97-AF65-F5344CB8AC3E}">
        <p14:creationId xmlns:p14="http://schemas.microsoft.com/office/powerpoint/2010/main" val="66790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encabezado 3"/>
          <p:cNvSpPr>
            <a:spLocks noGrp="1"/>
          </p:cNvSpPr>
          <p:nvPr>
            <p:ph type="hdr" sz="quarter" idx="10"/>
          </p:nvPr>
        </p:nvSpPr>
        <p:spPr/>
        <p:txBody>
          <a:bodyPr/>
          <a:lstStyle/>
          <a:p>
            <a:endParaRPr lang="es-PE"/>
          </a:p>
        </p:txBody>
      </p:sp>
    </p:spTree>
    <p:extLst>
      <p:ext uri="{BB962C8B-B14F-4D97-AF65-F5344CB8AC3E}">
        <p14:creationId xmlns:p14="http://schemas.microsoft.com/office/powerpoint/2010/main" val="289804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FDAEB5-DCDD-4F7F-8D4C-BE6BCF2FFFB8}" type="slidenum">
              <a:rPr lang="en-US">
                <a:latin typeface="Calibri" panose="020F0502020204030204" pitchFamily="34" charset="0"/>
              </a:rPr>
              <a:pPr eaLnBrk="1" hangingPunct="1"/>
              <a:t>25</a:t>
            </a:fld>
            <a:endParaRPr lang="en-US">
              <a:latin typeface="Calibri" panose="020F0502020204030204" pitchFamily="34" charset="0"/>
            </a:endParaRPr>
          </a:p>
        </p:txBody>
      </p:sp>
      <p:sp>
        <p:nvSpPr>
          <p:cNvPr id="61443"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smtClean="0"/>
          </a:p>
        </p:txBody>
      </p:sp>
      <p:sp>
        <p:nvSpPr>
          <p:cNvPr id="5" name="4 Marcador de encabezado"/>
          <p:cNvSpPr>
            <a:spLocks noGrp="1"/>
          </p:cNvSpPr>
          <p:nvPr>
            <p:ph type="hdr" sz="quarter"/>
          </p:nvPr>
        </p:nvSpPr>
        <p:spPr/>
        <p:txBody>
          <a:bodyPr/>
          <a:lstStyle/>
          <a:p>
            <a:pPr>
              <a:defRPr/>
            </a:pPr>
            <a:r>
              <a:rPr lang="es-ES"/>
              <a:t>Modelamiento y Simulación</a:t>
            </a:r>
          </a:p>
        </p:txBody>
      </p:sp>
    </p:spTree>
    <p:extLst>
      <p:ext uri="{BB962C8B-B14F-4D97-AF65-F5344CB8AC3E}">
        <p14:creationId xmlns:p14="http://schemas.microsoft.com/office/powerpoint/2010/main" val="306336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5A0F0C-6588-4BAB-984D-036CFE1D20B0}" type="slidenum">
              <a:rPr lang="en-US">
                <a:latin typeface="Calibri" panose="020F0502020204030204" pitchFamily="34" charset="0"/>
              </a:rPr>
              <a:pPr eaLnBrk="1" hangingPunct="1"/>
              <a:t>26</a:t>
            </a:fld>
            <a:endParaRPr lang="en-US">
              <a:latin typeface="Calibri" panose="020F0502020204030204" pitchFamily="34" charset="0"/>
            </a:endParaRPr>
          </a:p>
        </p:txBody>
      </p:sp>
      <p:sp>
        <p:nvSpPr>
          <p:cNvPr id="62467"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smtClean="0"/>
          </a:p>
        </p:txBody>
      </p:sp>
      <p:sp>
        <p:nvSpPr>
          <p:cNvPr id="5" name="4 Marcador de encabezado"/>
          <p:cNvSpPr>
            <a:spLocks noGrp="1"/>
          </p:cNvSpPr>
          <p:nvPr>
            <p:ph type="hdr" sz="quarter"/>
          </p:nvPr>
        </p:nvSpPr>
        <p:spPr/>
        <p:txBody>
          <a:bodyPr/>
          <a:lstStyle/>
          <a:p>
            <a:pPr>
              <a:defRPr/>
            </a:pPr>
            <a:r>
              <a:rPr lang="es-ES"/>
              <a:t>Modelamiento y Simulación</a:t>
            </a:r>
          </a:p>
        </p:txBody>
      </p:sp>
    </p:spTree>
    <p:extLst>
      <p:ext uri="{BB962C8B-B14F-4D97-AF65-F5344CB8AC3E}">
        <p14:creationId xmlns:p14="http://schemas.microsoft.com/office/powerpoint/2010/main" val="10831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4CEA5A-37B1-4FDA-B3C2-1991EA77788B}" type="slidenum">
              <a:rPr lang="en-US">
                <a:latin typeface="Calibri" panose="020F0502020204030204" pitchFamily="34" charset="0"/>
              </a:rPr>
              <a:pPr eaLnBrk="1" hangingPunct="1"/>
              <a:t>40</a:t>
            </a:fld>
            <a:endParaRPr lang="en-US">
              <a:latin typeface="Calibri" panose="020F0502020204030204" pitchFamily="34" charset="0"/>
            </a:endParaRPr>
          </a:p>
        </p:txBody>
      </p:sp>
      <p:sp>
        <p:nvSpPr>
          <p:cNvPr id="63491"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smtClean="0"/>
          </a:p>
        </p:txBody>
      </p:sp>
      <p:sp>
        <p:nvSpPr>
          <p:cNvPr id="5" name="4 Marcador de encabezado"/>
          <p:cNvSpPr>
            <a:spLocks noGrp="1"/>
          </p:cNvSpPr>
          <p:nvPr>
            <p:ph type="hdr" sz="quarter"/>
          </p:nvPr>
        </p:nvSpPr>
        <p:spPr/>
        <p:txBody>
          <a:bodyPr/>
          <a:lstStyle/>
          <a:p>
            <a:pPr>
              <a:defRPr/>
            </a:pPr>
            <a:r>
              <a:rPr lang="es-ES"/>
              <a:t>Modelamiento y Simulación</a:t>
            </a:r>
          </a:p>
        </p:txBody>
      </p:sp>
    </p:spTree>
    <p:extLst>
      <p:ext uri="{BB962C8B-B14F-4D97-AF65-F5344CB8AC3E}">
        <p14:creationId xmlns:p14="http://schemas.microsoft.com/office/powerpoint/2010/main" val="389641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40D47A-195A-42E5-BBEF-1214DD88B4B1}" type="slidenum">
              <a:rPr lang="en-US">
                <a:latin typeface="Calibri" panose="020F0502020204030204" pitchFamily="34" charset="0"/>
              </a:rPr>
              <a:pPr eaLnBrk="1" hangingPunct="1"/>
              <a:t>41</a:t>
            </a:fld>
            <a:endParaRPr lang="en-US">
              <a:latin typeface="Calibri" panose="020F0502020204030204" pitchFamily="34" charset="0"/>
            </a:endParaRPr>
          </a:p>
        </p:txBody>
      </p:sp>
      <p:sp>
        <p:nvSpPr>
          <p:cNvPr id="64515" name="Rectangle 2"/>
          <p:cNvSpPr>
            <a:spLocks noGrp="1" noRot="1" noChangeAspect="1" noChangeArrowheads="1" noTextEdit="1"/>
          </p:cNvSpPr>
          <p:nvPr>
            <p:ph type="sldImg"/>
          </p:nvPr>
        </p:nvSpPr>
        <p:spPr bwMode="auto">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L" altLang="es-CL" smtClean="0"/>
          </a:p>
        </p:txBody>
      </p:sp>
      <p:sp>
        <p:nvSpPr>
          <p:cNvPr id="5" name="4 Marcador de encabezado"/>
          <p:cNvSpPr>
            <a:spLocks noGrp="1"/>
          </p:cNvSpPr>
          <p:nvPr>
            <p:ph type="hdr" sz="quarter"/>
          </p:nvPr>
        </p:nvSpPr>
        <p:spPr/>
        <p:txBody>
          <a:bodyPr/>
          <a:lstStyle/>
          <a:p>
            <a:pPr>
              <a:defRPr/>
            </a:pPr>
            <a:r>
              <a:rPr lang="es-ES"/>
              <a:t>Modelamiento y Simulación</a:t>
            </a:r>
          </a:p>
        </p:txBody>
      </p:sp>
    </p:spTree>
    <p:extLst>
      <p:ext uri="{BB962C8B-B14F-4D97-AF65-F5344CB8AC3E}">
        <p14:creationId xmlns:p14="http://schemas.microsoft.com/office/powerpoint/2010/main" val="80413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PE"/>
          </a:p>
        </p:txBody>
      </p:sp>
      <p:sp>
        <p:nvSpPr>
          <p:cNvPr id="4" name="Marcador de fecha 3"/>
          <p:cNvSpPr>
            <a:spLocks noGrp="1"/>
          </p:cNvSpPr>
          <p:nvPr>
            <p:ph type="dt" sz="half" idx="10"/>
          </p:nvPr>
        </p:nvSpPr>
        <p:spPr/>
        <p:txBody>
          <a:bodyPr/>
          <a:lstStyle/>
          <a:p>
            <a:fld id="{0367F699-FBD4-44AB-A6AE-C6FCF0C41FEC}" type="datetimeFigureOut">
              <a:rPr lang="es-PE" smtClean="0"/>
              <a:t>07/06/2020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242292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0367F699-FBD4-44AB-A6AE-C6FCF0C41FEC}" type="datetimeFigureOut">
              <a:rPr lang="es-PE" smtClean="0"/>
              <a:t>07/06/2020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2591867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0367F699-FBD4-44AB-A6AE-C6FCF0C41FEC}" type="datetimeFigureOut">
              <a:rPr lang="es-PE" smtClean="0"/>
              <a:t>07/06/2020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3985779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4437112"/>
            <a:ext cx="10363200" cy="648072"/>
          </a:xfrm>
        </p:spPr>
        <p:txBody>
          <a:bodyPr/>
          <a:lstStyle>
            <a:lvl1pPr>
              <a:defRPr sz="2400">
                <a:solidFill>
                  <a:schemeClr val="bg1"/>
                </a:solidFill>
              </a:defRPr>
            </a:lvl1pPr>
          </a:lstStyle>
          <a:p>
            <a:pPr lvl="0"/>
            <a:r>
              <a:rPr lang="es-ES" noProof="0" dirty="0" smtClean="0"/>
              <a:t>Haga clic para modificar el estilo de título del patrón</a:t>
            </a:r>
          </a:p>
        </p:txBody>
      </p:sp>
    </p:spTree>
    <p:extLst>
      <p:ext uri="{BB962C8B-B14F-4D97-AF65-F5344CB8AC3E}">
        <p14:creationId xmlns:p14="http://schemas.microsoft.com/office/powerpoint/2010/main" val="1324988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0367F699-FBD4-44AB-A6AE-C6FCF0C41FEC}" type="datetimeFigureOut">
              <a:rPr lang="es-PE" smtClean="0"/>
              <a:t>07/06/2020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391610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367F699-FBD4-44AB-A6AE-C6FCF0C41FEC}" type="datetimeFigureOut">
              <a:rPr lang="es-PE" smtClean="0"/>
              <a:t>07/06/2020</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1201958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0367F699-FBD4-44AB-A6AE-C6FCF0C41FEC}" type="datetimeFigureOut">
              <a:rPr lang="es-PE" smtClean="0"/>
              <a:t>07/06/2020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184528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0367F699-FBD4-44AB-A6AE-C6FCF0C41FEC}" type="datetimeFigureOut">
              <a:rPr lang="es-PE" smtClean="0"/>
              <a:t>07/06/2020</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78015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0367F699-FBD4-44AB-A6AE-C6FCF0C41FEC}" type="datetimeFigureOut">
              <a:rPr lang="es-PE" smtClean="0"/>
              <a:t>07/06/2020</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3990312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367F699-FBD4-44AB-A6AE-C6FCF0C41FEC}" type="datetimeFigureOut">
              <a:rPr lang="es-PE" smtClean="0"/>
              <a:t>07/06/2020</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382481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367F699-FBD4-44AB-A6AE-C6FCF0C41FEC}" type="datetimeFigureOut">
              <a:rPr lang="es-PE" smtClean="0"/>
              <a:t>07/06/2020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2461950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367F699-FBD4-44AB-A6AE-C6FCF0C41FEC}" type="datetimeFigureOut">
              <a:rPr lang="es-PE" smtClean="0"/>
              <a:t>07/06/2020</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31CD2621-79A2-4AB0-8C96-B8E608A04F05}" type="slidenum">
              <a:rPr lang="es-PE" smtClean="0"/>
              <a:t>‹Nº›</a:t>
            </a:fld>
            <a:endParaRPr lang="es-PE"/>
          </a:p>
        </p:txBody>
      </p:sp>
    </p:spTree>
    <p:extLst>
      <p:ext uri="{BB962C8B-B14F-4D97-AF65-F5344CB8AC3E}">
        <p14:creationId xmlns:p14="http://schemas.microsoft.com/office/powerpoint/2010/main" val="47818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7F699-FBD4-44AB-A6AE-C6FCF0C41FEC}" type="datetimeFigureOut">
              <a:rPr lang="es-PE" smtClean="0"/>
              <a:t>07/06/2020</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D2621-79A2-4AB0-8C96-B8E608A04F05}" type="slidenum">
              <a:rPr lang="es-PE" smtClean="0"/>
              <a:t>‹Nº›</a:t>
            </a:fld>
            <a:endParaRPr lang="es-PE"/>
          </a:p>
        </p:txBody>
      </p:sp>
    </p:spTree>
    <p:extLst>
      <p:ext uri="{BB962C8B-B14F-4D97-AF65-F5344CB8AC3E}">
        <p14:creationId xmlns:p14="http://schemas.microsoft.com/office/powerpoint/2010/main" val="3415267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5.gif"/><Relationship Id="rId5" Type="http://schemas.openxmlformats.org/officeDocument/2006/relationships/hyperlink" Target="https://sites.google.com/site/dinamicadesistemasve/estructura-de-los-sistemas-dinamicos/Retroalimentacion%20positiva.gif?attredirects=0" TargetMode="Externa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hyperlink" Target="https://sites.google.com/site/dinamicadesistemasve/estructura-de-los-sistemas-dinamicos/sdpo.h1.gif?attredirects=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uadroTexto 1"/>
          <p:cNvSpPr txBox="1">
            <a:spLocks noChangeArrowheads="1"/>
          </p:cNvSpPr>
          <p:nvPr/>
        </p:nvSpPr>
        <p:spPr bwMode="auto">
          <a:xfrm>
            <a:off x="9754366" y="5608419"/>
            <a:ext cx="1149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nSpc>
                <a:spcPts val="1850"/>
              </a:lnSpc>
              <a:spcBef>
                <a:spcPct val="0"/>
              </a:spcBef>
              <a:buNone/>
            </a:pPr>
            <a:r>
              <a:rPr lang="es-PE" altLang="es-ES" sz="1200" dirty="0">
                <a:solidFill>
                  <a:schemeClr val="bg1"/>
                </a:solidFill>
              </a:rPr>
              <a:t>2019-I</a:t>
            </a:r>
          </a:p>
          <a:p>
            <a:pPr>
              <a:lnSpc>
                <a:spcPts val="1850"/>
              </a:lnSpc>
              <a:spcBef>
                <a:spcPct val="0"/>
              </a:spcBef>
              <a:buNone/>
            </a:pPr>
            <a:r>
              <a:rPr lang="es-PE" altLang="es-ES" sz="1200" dirty="0" smtClean="0">
                <a:solidFill>
                  <a:schemeClr val="bg1"/>
                </a:solidFill>
              </a:rPr>
              <a:t>9</a:t>
            </a:r>
            <a:endParaRPr lang="es-PE" altLang="es-ES" sz="1200" dirty="0">
              <a:solidFill>
                <a:schemeClr val="bg1"/>
              </a:solidFill>
            </a:endParaRPr>
          </a:p>
          <a:p>
            <a:pPr>
              <a:lnSpc>
                <a:spcPts val="1850"/>
              </a:lnSpc>
              <a:spcBef>
                <a:spcPct val="0"/>
              </a:spcBef>
              <a:buNone/>
            </a:pPr>
            <a:r>
              <a:rPr lang="es-PE" altLang="es-ES" sz="1200" dirty="0">
                <a:solidFill>
                  <a:schemeClr val="bg1"/>
                </a:solidFill>
              </a:rPr>
              <a:t>I</a:t>
            </a:r>
          </a:p>
        </p:txBody>
      </p:sp>
      <p:grpSp>
        <p:nvGrpSpPr>
          <p:cNvPr id="8" name="Grupo 7"/>
          <p:cNvGrpSpPr/>
          <p:nvPr/>
        </p:nvGrpSpPr>
        <p:grpSpPr>
          <a:xfrm>
            <a:off x="0" y="0"/>
            <a:ext cx="12192000" cy="6858000"/>
            <a:chOff x="0" y="0"/>
            <a:chExt cx="12192000" cy="6858000"/>
          </a:xfrm>
        </p:grpSpPr>
        <p:sp>
          <p:nvSpPr>
            <p:cNvPr id="7" name="Rectángulo 6"/>
            <p:cNvSpPr/>
            <p:nvPr/>
          </p:nvSpPr>
          <p:spPr>
            <a:xfrm>
              <a:off x="0" y="4051739"/>
              <a:ext cx="12192000" cy="135147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0" y="0"/>
              <a:ext cx="12192000" cy="203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Picture 6" descr="Resultado de imagen para universidad nacional hermilio valdiz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9924"/>
              <a:ext cx="571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0" y="5391807"/>
              <a:ext cx="12192000" cy="146619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11" name="1 Título"/>
          <p:cNvSpPr txBox="1">
            <a:spLocks/>
          </p:cNvSpPr>
          <p:nvPr/>
        </p:nvSpPr>
        <p:spPr>
          <a:xfrm>
            <a:off x="824295" y="5528516"/>
            <a:ext cx="3773463"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s-PE" altLang="es-ES" b="1" dirty="0" smtClean="0"/>
              <a:t>Escuela Profesional </a:t>
            </a:r>
          </a:p>
          <a:p>
            <a:r>
              <a:rPr lang="es-PE" altLang="es-ES" b="1" dirty="0" smtClean="0"/>
              <a:t>de Ingeniería de Sistemas </a:t>
            </a:r>
            <a:endParaRPr lang="es-ES" altLang="es-ES" b="1" dirty="0" smtClean="0"/>
          </a:p>
        </p:txBody>
      </p:sp>
      <p:sp>
        <p:nvSpPr>
          <p:cNvPr id="12" name="2 Subtítulo"/>
          <p:cNvSpPr txBox="1">
            <a:spLocks/>
          </p:cNvSpPr>
          <p:nvPr/>
        </p:nvSpPr>
        <p:spPr>
          <a:xfrm>
            <a:off x="3708309" y="4606980"/>
            <a:ext cx="4775379" cy="529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altLang="es-ES" sz="2000" b="1" dirty="0" smtClean="0">
                <a:solidFill>
                  <a:schemeClr val="accent1">
                    <a:lumMod val="50000"/>
                  </a:schemeClr>
                </a:solidFill>
              </a:rPr>
              <a:t>Docente</a:t>
            </a:r>
            <a:r>
              <a:rPr lang="es-PE" altLang="es-ES" sz="2000" b="1" dirty="0" smtClean="0">
                <a:solidFill>
                  <a:schemeClr val="accent1">
                    <a:lumMod val="50000"/>
                  </a:schemeClr>
                </a:solidFill>
              </a:rPr>
              <a:t>: Mg. Jimmy </a:t>
            </a:r>
            <a:r>
              <a:rPr lang="es-PE" altLang="es-ES" sz="2000" b="1" dirty="0" err="1" smtClean="0">
                <a:solidFill>
                  <a:schemeClr val="accent1">
                    <a:lumMod val="50000"/>
                  </a:schemeClr>
                </a:solidFill>
              </a:rPr>
              <a:t>Grover</a:t>
            </a:r>
            <a:r>
              <a:rPr lang="es-PE" altLang="es-ES" sz="2000" b="1" dirty="0" smtClean="0">
                <a:solidFill>
                  <a:schemeClr val="accent1">
                    <a:lumMod val="50000"/>
                  </a:schemeClr>
                </a:solidFill>
              </a:rPr>
              <a:t> Flores Vidal </a:t>
            </a:r>
            <a:endParaRPr lang="es-ES" altLang="es-ES" sz="2000" b="1" dirty="0">
              <a:solidFill>
                <a:schemeClr val="accent1">
                  <a:lumMod val="50000"/>
                </a:schemeClr>
              </a:solidFill>
            </a:endParaRPr>
          </a:p>
        </p:txBody>
      </p:sp>
      <p:sp>
        <p:nvSpPr>
          <p:cNvPr id="14" name="1 Título"/>
          <p:cNvSpPr txBox="1">
            <a:spLocks/>
          </p:cNvSpPr>
          <p:nvPr/>
        </p:nvSpPr>
        <p:spPr>
          <a:xfrm>
            <a:off x="2554308" y="4075147"/>
            <a:ext cx="7083380" cy="64928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b="1" dirty="0" smtClean="0">
                <a:solidFill>
                  <a:srgbClr val="0070C0"/>
                </a:solidFill>
              </a:rPr>
              <a:t>Tema: </a:t>
            </a:r>
            <a:r>
              <a:rPr lang="es-ES" b="1" dirty="0">
                <a:solidFill>
                  <a:srgbClr val="0070C0"/>
                </a:solidFill>
              </a:rPr>
              <a:t>Modelos </a:t>
            </a:r>
            <a:r>
              <a:rPr lang="es-ES" b="1" dirty="0" smtClean="0">
                <a:solidFill>
                  <a:srgbClr val="0070C0"/>
                </a:solidFill>
              </a:rPr>
              <a:t>Dinámicos - Construcción </a:t>
            </a:r>
            <a:r>
              <a:rPr lang="es-ES" b="1" dirty="0">
                <a:solidFill>
                  <a:srgbClr val="0070C0"/>
                </a:solidFill>
              </a:rPr>
              <a:t>de los Modelos Dinámicos de Sistemas.</a:t>
            </a:r>
            <a:endParaRPr lang="es-ES" altLang="es-ES" b="1" dirty="0" smtClean="0">
              <a:solidFill>
                <a:srgbClr val="0070C0"/>
              </a:solidFill>
            </a:endParaRPr>
          </a:p>
        </p:txBody>
      </p:sp>
    </p:spTree>
    <p:extLst>
      <p:ext uri="{BB962C8B-B14F-4D97-AF65-F5344CB8AC3E}">
        <p14:creationId xmlns:p14="http://schemas.microsoft.com/office/powerpoint/2010/main" val="1420274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8147" t="24394" r="43463" b="22808"/>
          <a:stretch/>
        </p:blipFill>
        <p:spPr>
          <a:xfrm>
            <a:off x="982049" y="1286805"/>
            <a:ext cx="10116876" cy="5332359"/>
          </a:xfrm>
          <a:prstGeom prst="rect">
            <a:avLst/>
          </a:prstGeom>
        </p:spPr>
      </p:pic>
    </p:spTree>
    <p:extLst>
      <p:ext uri="{BB962C8B-B14F-4D97-AF65-F5344CB8AC3E}">
        <p14:creationId xmlns:p14="http://schemas.microsoft.com/office/powerpoint/2010/main" val="642723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8986" t="26073" r="45665" b="23181"/>
          <a:stretch/>
        </p:blipFill>
        <p:spPr>
          <a:xfrm>
            <a:off x="982049" y="1324247"/>
            <a:ext cx="10116876" cy="5349507"/>
          </a:xfrm>
          <a:prstGeom prst="rect">
            <a:avLst/>
          </a:prstGeom>
        </p:spPr>
      </p:pic>
    </p:spTree>
    <p:extLst>
      <p:ext uri="{BB962C8B-B14F-4D97-AF65-F5344CB8AC3E}">
        <p14:creationId xmlns:p14="http://schemas.microsoft.com/office/powerpoint/2010/main" val="902965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5945" t="30551" r="43462" b="19636"/>
          <a:stretch/>
        </p:blipFill>
        <p:spPr>
          <a:xfrm>
            <a:off x="982049" y="1125264"/>
            <a:ext cx="10116876" cy="5589435"/>
          </a:xfrm>
          <a:prstGeom prst="rect">
            <a:avLst/>
          </a:prstGeom>
        </p:spPr>
      </p:pic>
    </p:spTree>
    <p:extLst>
      <p:ext uri="{BB962C8B-B14F-4D97-AF65-F5344CB8AC3E}">
        <p14:creationId xmlns:p14="http://schemas.microsoft.com/office/powerpoint/2010/main" val="1294432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728" t="30737" r="41259" b="22994"/>
          <a:stretch/>
        </p:blipFill>
        <p:spPr>
          <a:xfrm>
            <a:off x="982049" y="1286805"/>
            <a:ext cx="10116876" cy="5571195"/>
          </a:xfrm>
          <a:prstGeom prst="rect">
            <a:avLst/>
          </a:prstGeom>
        </p:spPr>
      </p:pic>
    </p:spTree>
    <p:extLst>
      <p:ext uri="{BB962C8B-B14F-4D97-AF65-F5344CB8AC3E}">
        <p14:creationId xmlns:p14="http://schemas.microsoft.com/office/powerpoint/2010/main" val="2668077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5"/>
          <a:srcRect l="17518" t="25326" r="41556" b="22994"/>
          <a:stretch/>
        </p:blipFill>
        <p:spPr>
          <a:xfrm>
            <a:off x="982049" y="1286805"/>
            <a:ext cx="10116876" cy="5250473"/>
          </a:xfrm>
          <a:prstGeom prst="rect">
            <a:avLst/>
          </a:prstGeom>
        </p:spPr>
      </p:pic>
    </p:spTree>
    <p:extLst>
      <p:ext uri="{BB962C8B-B14F-4D97-AF65-F5344CB8AC3E}">
        <p14:creationId xmlns:p14="http://schemas.microsoft.com/office/powerpoint/2010/main" val="3708753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728" t="31856" r="41888" b="24301"/>
          <a:stretch/>
        </p:blipFill>
        <p:spPr>
          <a:xfrm>
            <a:off x="982049" y="1324248"/>
            <a:ext cx="10116876" cy="5213030"/>
          </a:xfrm>
          <a:prstGeom prst="rect">
            <a:avLst/>
          </a:prstGeom>
        </p:spPr>
      </p:pic>
    </p:spTree>
    <p:extLst>
      <p:ext uri="{BB962C8B-B14F-4D97-AF65-F5344CB8AC3E}">
        <p14:creationId xmlns:p14="http://schemas.microsoft.com/office/powerpoint/2010/main" val="1441037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414" t="31670" r="41574" b="23181"/>
          <a:stretch/>
        </p:blipFill>
        <p:spPr>
          <a:xfrm>
            <a:off x="982049" y="1324248"/>
            <a:ext cx="10116876" cy="5185734"/>
          </a:xfrm>
          <a:prstGeom prst="rect">
            <a:avLst/>
          </a:prstGeom>
        </p:spPr>
      </p:pic>
    </p:spTree>
    <p:extLst>
      <p:ext uri="{BB962C8B-B14F-4D97-AF65-F5344CB8AC3E}">
        <p14:creationId xmlns:p14="http://schemas.microsoft.com/office/powerpoint/2010/main" val="2142093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518" t="25513" r="41364" b="26353"/>
          <a:stretch/>
        </p:blipFill>
        <p:spPr>
          <a:xfrm>
            <a:off x="982049" y="1125263"/>
            <a:ext cx="10116876" cy="5452957"/>
          </a:xfrm>
          <a:prstGeom prst="rect">
            <a:avLst/>
          </a:prstGeom>
        </p:spPr>
      </p:pic>
    </p:spTree>
    <p:extLst>
      <p:ext uri="{BB962C8B-B14F-4D97-AF65-F5344CB8AC3E}">
        <p14:creationId xmlns:p14="http://schemas.microsoft.com/office/powerpoint/2010/main" val="343167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308" t="32789" r="41993" b="22994"/>
          <a:stretch/>
        </p:blipFill>
        <p:spPr>
          <a:xfrm>
            <a:off x="982049" y="1286805"/>
            <a:ext cx="10116876" cy="5223177"/>
          </a:xfrm>
          <a:prstGeom prst="rect">
            <a:avLst/>
          </a:prstGeom>
        </p:spPr>
      </p:pic>
    </p:spTree>
    <p:extLst>
      <p:ext uri="{BB962C8B-B14F-4D97-AF65-F5344CB8AC3E}">
        <p14:creationId xmlns:p14="http://schemas.microsoft.com/office/powerpoint/2010/main" val="3063210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623" t="33535" r="38742" b="21875"/>
          <a:stretch/>
        </p:blipFill>
        <p:spPr>
          <a:xfrm>
            <a:off x="1078173" y="1324248"/>
            <a:ext cx="10020752" cy="5417746"/>
          </a:xfrm>
          <a:prstGeom prst="rect">
            <a:avLst/>
          </a:prstGeom>
        </p:spPr>
      </p:pic>
    </p:spTree>
    <p:extLst>
      <p:ext uri="{BB962C8B-B14F-4D97-AF65-F5344CB8AC3E}">
        <p14:creationId xmlns:p14="http://schemas.microsoft.com/office/powerpoint/2010/main" val="2432873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Imagen 9"/>
          <p:cNvPicPr>
            <a:picLocks noChangeAspect="1"/>
          </p:cNvPicPr>
          <p:nvPr/>
        </p:nvPicPr>
        <p:blipFill rotWithShape="1">
          <a:blip r:embed="rId5"/>
          <a:srcRect l="26434" t="21037" r="25525" b="20195"/>
          <a:stretch/>
        </p:blipFill>
        <p:spPr>
          <a:xfrm>
            <a:off x="982049" y="1324247"/>
            <a:ext cx="10116876" cy="5349507"/>
          </a:xfrm>
          <a:prstGeom prst="rect">
            <a:avLst/>
          </a:prstGeom>
        </p:spPr>
      </p:pic>
    </p:spTree>
    <p:extLst>
      <p:ext uri="{BB962C8B-B14F-4D97-AF65-F5344CB8AC3E}">
        <p14:creationId xmlns:p14="http://schemas.microsoft.com/office/powerpoint/2010/main" val="708409111"/>
      </p:ext>
    </p:extLst>
  </p:cSld>
  <p:clrMapOvr>
    <a:masterClrMapping/>
  </p:clrMapOvr>
  <p:transition spd="med">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309" t="31110" r="41574" b="23368"/>
          <a:stretch/>
        </p:blipFill>
        <p:spPr>
          <a:xfrm>
            <a:off x="982049" y="1324247"/>
            <a:ext cx="10116876" cy="5226677"/>
          </a:xfrm>
          <a:prstGeom prst="rect">
            <a:avLst/>
          </a:prstGeom>
        </p:spPr>
      </p:pic>
    </p:spTree>
    <p:extLst>
      <p:ext uri="{BB962C8B-B14F-4D97-AF65-F5344CB8AC3E}">
        <p14:creationId xmlns:p14="http://schemas.microsoft.com/office/powerpoint/2010/main" val="1866261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413" t="32603" r="41888" b="25233"/>
          <a:stretch/>
        </p:blipFill>
        <p:spPr>
          <a:xfrm>
            <a:off x="982049" y="1286804"/>
            <a:ext cx="10116876" cy="5100347"/>
          </a:xfrm>
          <a:prstGeom prst="rect">
            <a:avLst/>
          </a:prstGeom>
        </p:spPr>
      </p:pic>
    </p:spTree>
    <p:extLst>
      <p:ext uri="{BB962C8B-B14F-4D97-AF65-F5344CB8AC3E}">
        <p14:creationId xmlns:p14="http://schemas.microsoft.com/office/powerpoint/2010/main" val="3087698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8882" t="32043" r="44510" b="19823"/>
          <a:stretch/>
        </p:blipFill>
        <p:spPr>
          <a:xfrm>
            <a:off x="982049" y="1286805"/>
            <a:ext cx="10116876" cy="5571195"/>
          </a:xfrm>
          <a:prstGeom prst="rect">
            <a:avLst/>
          </a:prstGeom>
        </p:spPr>
      </p:pic>
    </p:spTree>
    <p:extLst>
      <p:ext uri="{BB962C8B-B14F-4D97-AF65-F5344CB8AC3E}">
        <p14:creationId xmlns:p14="http://schemas.microsoft.com/office/powerpoint/2010/main" val="2427965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623" t="31484" r="42098" b="21501"/>
          <a:stretch/>
        </p:blipFill>
        <p:spPr>
          <a:xfrm>
            <a:off x="982049" y="1324248"/>
            <a:ext cx="10116876" cy="5533752"/>
          </a:xfrm>
          <a:prstGeom prst="rect">
            <a:avLst/>
          </a:prstGeom>
        </p:spPr>
      </p:pic>
    </p:spTree>
    <p:extLst>
      <p:ext uri="{BB962C8B-B14F-4D97-AF65-F5344CB8AC3E}">
        <p14:creationId xmlns:p14="http://schemas.microsoft.com/office/powerpoint/2010/main" val="1356853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1504" t="32229" r="44825" b="28218"/>
          <a:stretch/>
        </p:blipFill>
        <p:spPr>
          <a:xfrm>
            <a:off x="982049" y="1286804"/>
            <a:ext cx="10116876" cy="5455189"/>
          </a:xfrm>
          <a:prstGeom prst="rect">
            <a:avLst/>
          </a:prstGeom>
        </p:spPr>
      </p:pic>
    </p:spTree>
    <p:extLst>
      <p:ext uri="{BB962C8B-B14F-4D97-AF65-F5344CB8AC3E}">
        <p14:creationId xmlns:p14="http://schemas.microsoft.com/office/powerpoint/2010/main" val="56702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Imagen 9"/>
          <p:cNvPicPr>
            <a:picLocks noChangeAspect="1"/>
          </p:cNvPicPr>
          <p:nvPr/>
        </p:nvPicPr>
        <p:blipFill rotWithShape="1">
          <a:blip r:embed="rId5"/>
          <a:srcRect l="23602" t="13759" r="25106" b="26726"/>
          <a:stretch/>
        </p:blipFill>
        <p:spPr>
          <a:xfrm>
            <a:off x="982049" y="1324248"/>
            <a:ext cx="10116876" cy="5199382"/>
          </a:xfrm>
          <a:prstGeom prst="rect">
            <a:avLst/>
          </a:prstGeom>
        </p:spPr>
      </p:pic>
    </p:spTree>
    <p:extLst>
      <p:ext uri="{BB962C8B-B14F-4D97-AF65-F5344CB8AC3E}">
        <p14:creationId xmlns:p14="http://schemas.microsoft.com/office/powerpoint/2010/main" val="1168701216"/>
      </p:ext>
    </p:extLst>
  </p:cSld>
  <p:clrMapOvr>
    <a:masterClrMapping/>
  </p:clrMapOvr>
  <p:transition spd="med">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n 2"/>
          <p:cNvPicPr>
            <a:picLocks noChangeAspect="1"/>
          </p:cNvPicPr>
          <p:nvPr/>
        </p:nvPicPr>
        <p:blipFill rotWithShape="1">
          <a:blip r:embed="rId5"/>
          <a:srcRect l="23497" t="21408" r="25106" b="20196"/>
          <a:stretch/>
        </p:blipFill>
        <p:spPr>
          <a:xfrm>
            <a:off x="982049" y="1324247"/>
            <a:ext cx="10116876" cy="5349507"/>
          </a:xfrm>
          <a:prstGeom prst="rect">
            <a:avLst/>
          </a:prstGeom>
        </p:spPr>
      </p:pic>
    </p:spTree>
    <p:extLst>
      <p:ext uri="{BB962C8B-B14F-4D97-AF65-F5344CB8AC3E}">
        <p14:creationId xmlns:p14="http://schemas.microsoft.com/office/powerpoint/2010/main" val="955241362"/>
      </p:ext>
    </p:extLst>
  </p:cSld>
  <p:clrMapOvr>
    <a:masterClrMapping/>
  </p:clrMapOvr>
  <p:transition spd="med">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n 10"/>
          <p:cNvPicPr>
            <a:picLocks noChangeAspect="1"/>
          </p:cNvPicPr>
          <p:nvPr/>
        </p:nvPicPr>
        <p:blipFill rotWithShape="1">
          <a:blip r:embed="rId4"/>
          <a:srcRect l="24546" t="39880" r="26889" b="12173"/>
          <a:stretch/>
        </p:blipFill>
        <p:spPr>
          <a:xfrm>
            <a:off x="982049" y="1487605"/>
            <a:ext cx="10116876" cy="5227093"/>
          </a:xfrm>
          <a:prstGeom prst="rect">
            <a:avLst/>
          </a:prstGeom>
        </p:spPr>
      </p:pic>
    </p:spTree>
    <p:extLst>
      <p:ext uri="{BB962C8B-B14F-4D97-AF65-F5344CB8AC3E}">
        <p14:creationId xmlns:p14="http://schemas.microsoft.com/office/powerpoint/2010/main" val="38858857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4231" t="19729" r="26889" b="26353"/>
          <a:stretch/>
        </p:blipFill>
        <p:spPr>
          <a:xfrm>
            <a:off x="982049" y="1596788"/>
            <a:ext cx="10116876" cy="4681182"/>
          </a:xfrm>
          <a:prstGeom prst="rect">
            <a:avLst/>
          </a:prstGeom>
        </p:spPr>
      </p:pic>
    </p:spTree>
    <p:extLst>
      <p:ext uri="{BB962C8B-B14F-4D97-AF65-F5344CB8AC3E}">
        <p14:creationId xmlns:p14="http://schemas.microsoft.com/office/powerpoint/2010/main" val="1288808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3707" t="18797" r="25945" b="27099"/>
          <a:stretch/>
        </p:blipFill>
        <p:spPr>
          <a:xfrm>
            <a:off x="982049" y="1528549"/>
            <a:ext cx="10116876" cy="4940490"/>
          </a:xfrm>
          <a:prstGeom prst="rect">
            <a:avLst/>
          </a:prstGeom>
        </p:spPr>
      </p:pic>
    </p:spTree>
    <p:extLst>
      <p:ext uri="{BB962C8B-B14F-4D97-AF65-F5344CB8AC3E}">
        <p14:creationId xmlns:p14="http://schemas.microsoft.com/office/powerpoint/2010/main" val="3308824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623" t="27006" r="41259" b="23927"/>
          <a:stretch/>
        </p:blipFill>
        <p:spPr>
          <a:xfrm>
            <a:off x="982049" y="1324248"/>
            <a:ext cx="10116876" cy="5533752"/>
          </a:xfrm>
          <a:prstGeom prst="rect">
            <a:avLst/>
          </a:prstGeom>
        </p:spPr>
      </p:pic>
    </p:spTree>
    <p:extLst>
      <p:ext uri="{BB962C8B-B14F-4D97-AF65-F5344CB8AC3E}">
        <p14:creationId xmlns:p14="http://schemas.microsoft.com/office/powerpoint/2010/main" val="35769573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4546" t="22714" r="27309" b="21315"/>
          <a:stretch/>
        </p:blipFill>
        <p:spPr>
          <a:xfrm>
            <a:off x="982049" y="1433014"/>
            <a:ext cx="10116876" cy="4722126"/>
          </a:xfrm>
          <a:prstGeom prst="rect">
            <a:avLst/>
          </a:prstGeom>
        </p:spPr>
      </p:pic>
    </p:spTree>
    <p:extLst>
      <p:ext uri="{BB962C8B-B14F-4D97-AF65-F5344CB8AC3E}">
        <p14:creationId xmlns:p14="http://schemas.microsoft.com/office/powerpoint/2010/main" val="928804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5491" t="29991" r="26679" b="14039"/>
          <a:stretch/>
        </p:blipFill>
        <p:spPr>
          <a:xfrm>
            <a:off x="982049" y="1324247"/>
            <a:ext cx="10116876" cy="4899131"/>
          </a:xfrm>
          <a:prstGeom prst="rect">
            <a:avLst/>
          </a:prstGeom>
        </p:spPr>
      </p:pic>
    </p:spTree>
    <p:extLst>
      <p:ext uri="{BB962C8B-B14F-4D97-AF65-F5344CB8AC3E}">
        <p14:creationId xmlns:p14="http://schemas.microsoft.com/office/powerpoint/2010/main" val="2643628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n 2"/>
          <p:cNvPicPr>
            <a:picLocks noChangeAspect="1"/>
          </p:cNvPicPr>
          <p:nvPr/>
        </p:nvPicPr>
        <p:blipFill rotWithShape="1">
          <a:blip r:embed="rId4"/>
          <a:srcRect l="23917" t="19356" r="27728" b="20010"/>
          <a:stretch/>
        </p:blipFill>
        <p:spPr>
          <a:xfrm>
            <a:off x="982049" y="1433014"/>
            <a:ext cx="10116876" cy="5295332"/>
          </a:xfrm>
          <a:prstGeom prst="rect">
            <a:avLst/>
          </a:prstGeom>
        </p:spPr>
      </p:pic>
    </p:spTree>
    <p:extLst>
      <p:ext uri="{BB962C8B-B14F-4D97-AF65-F5344CB8AC3E}">
        <p14:creationId xmlns:p14="http://schemas.microsoft.com/office/powerpoint/2010/main" val="545094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upo 11"/>
          <p:cNvGrpSpPr/>
          <p:nvPr/>
        </p:nvGrpSpPr>
        <p:grpSpPr>
          <a:xfrm>
            <a:off x="777332" y="1087820"/>
            <a:ext cx="10321593" cy="5602658"/>
            <a:chOff x="777332" y="1255342"/>
            <a:chExt cx="10321593" cy="5602658"/>
          </a:xfrm>
        </p:grpSpPr>
        <p:pic>
          <p:nvPicPr>
            <p:cNvPr id="2" name="Imagen 1"/>
            <p:cNvPicPr>
              <a:picLocks noChangeAspect="1"/>
            </p:cNvPicPr>
            <p:nvPr/>
          </p:nvPicPr>
          <p:blipFill rotWithShape="1">
            <a:blip r:embed="rId4"/>
            <a:srcRect l="27588" t="25513" r="27099" b="56763"/>
            <a:stretch/>
          </p:blipFill>
          <p:spPr>
            <a:xfrm>
              <a:off x="982049" y="1255342"/>
              <a:ext cx="10116876" cy="2402007"/>
            </a:xfrm>
            <a:prstGeom prst="rect">
              <a:avLst/>
            </a:prstGeom>
          </p:spPr>
        </p:pic>
        <p:sp>
          <p:nvSpPr>
            <p:cNvPr id="3" name="Rectángulo 2"/>
            <p:cNvSpPr/>
            <p:nvPr/>
          </p:nvSpPr>
          <p:spPr>
            <a:xfrm>
              <a:off x="982049" y="1282892"/>
              <a:ext cx="710273" cy="2729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pic>
          <p:nvPicPr>
            <p:cNvPr id="10" name="Imagen 9"/>
            <p:cNvPicPr>
              <a:picLocks noChangeAspect="1"/>
            </p:cNvPicPr>
            <p:nvPr/>
          </p:nvPicPr>
          <p:blipFill rotWithShape="1">
            <a:blip r:embed="rId5"/>
            <a:srcRect l="26539" t="25886" r="28042" b="41464"/>
            <a:stretch/>
          </p:blipFill>
          <p:spPr>
            <a:xfrm>
              <a:off x="777332" y="3657349"/>
              <a:ext cx="10116876" cy="3200651"/>
            </a:xfrm>
            <a:prstGeom prst="rect">
              <a:avLst/>
            </a:prstGeom>
          </p:spPr>
        </p:pic>
        <p:sp>
          <p:nvSpPr>
            <p:cNvPr id="11" name="Rectángulo 10"/>
            <p:cNvSpPr/>
            <p:nvPr/>
          </p:nvSpPr>
          <p:spPr>
            <a:xfrm>
              <a:off x="3277148" y="6400800"/>
              <a:ext cx="7617060" cy="43016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grpSp>
    </p:spTree>
    <p:extLst>
      <p:ext uri="{BB962C8B-B14F-4D97-AF65-F5344CB8AC3E}">
        <p14:creationId xmlns:p14="http://schemas.microsoft.com/office/powerpoint/2010/main" val="2829944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8008" t="15066" r="28147" b="38106"/>
          <a:stretch/>
        </p:blipFill>
        <p:spPr>
          <a:xfrm>
            <a:off x="982049" y="1286805"/>
            <a:ext cx="10116876" cy="5571195"/>
          </a:xfrm>
          <a:prstGeom prst="rect">
            <a:avLst/>
          </a:prstGeom>
        </p:spPr>
      </p:pic>
      <p:sp>
        <p:nvSpPr>
          <p:cNvPr id="3" name="Rectángulo 2"/>
          <p:cNvSpPr/>
          <p:nvPr/>
        </p:nvSpPr>
        <p:spPr>
          <a:xfrm>
            <a:off x="709684" y="1405719"/>
            <a:ext cx="2456597" cy="259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413118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34300" t="18237" r="28148" b="28405"/>
          <a:stretch/>
        </p:blipFill>
        <p:spPr>
          <a:xfrm>
            <a:off x="872867" y="1286805"/>
            <a:ext cx="10116876" cy="5332359"/>
          </a:xfrm>
          <a:prstGeom prst="rect">
            <a:avLst/>
          </a:prstGeom>
        </p:spPr>
      </p:pic>
    </p:spTree>
    <p:extLst>
      <p:ext uri="{BB962C8B-B14F-4D97-AF65-F5344CB8AC3E}">
        <p14:creationId xmlns:p14="http://schemas.microsoft.com/office/powerpoint/2010/main" val="2547150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7063" t="26819" r="27937" b="47248"/>
          <a:stretch/>
        </p:blipFill>
        <p:spPr>
          <a:xfrm>
            <a:off x="982049" y="1286805"/>
            <a:ext cx="10116876" cy="3230604"/>
          </a:xfrm>
          <a:prstGeom prst="rect">
            <a:avLst/>
          </a:prstGeom>
        </p:spPr>
      </p:pic>
    </p:spTree>
    <p:extLst>
      <p:ext uri="{BB962C8B-B14F-4D97-AF65-F5344CB8AC3E}">
        <p14:creationId xmlns:p14="http://schemas.microsoft.com/office/powerpoint/2010/main" val="39035411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8113" t="20663" r="28042" b="66651"/>
          <a:stretch/>
        </p:blipFill>
        <p:spPr>
          <a:xfrm>
            <a:off x="982048" y="1087820"/>
            <a:ext cx="10116876" cy="1805505"/>
          </a:xfrm>
          <a:prstGeom prst="rect">
            <a:avLst/>
          </a:prstGeom>
        </p:spPr>
      </p:pic>
      <p:pic>
        <p:nvPicPr>
          <p:cNvPr id="3" name="Imagen 2"/>
          <p:cNvPicPr>
            <a:picLocks noChangeAspect="1"/>
          </p:cNvPicPr>
          <p:nvPr/>
        </p:nvPicPr>
        <p:blipFill rotWithShape="1">
          <a:blip r:embed="rId5"/>
          <a:srcRect l="32098" t="23834" r="30350" b="53965"/>
          <a:stretch/>
        </p:blipFill>
        <p:spPr>
          <a:xfrm>
            <a:off x="1846501" y="2893325"/>
            <a:ext cx="8498998" cy="2825088"/>
          </a:xfrm>
          <a:prstGeom prst="rect">
            <a:avLst/>
          </a:prstGeom>
        </p:spPr>
      </p:pic>
    </p:spTree>
    <p:extLst>
      <p:ext uri="{BB962C8B-B14F-4D97-AF65-F5344CB8AC3E}">
        <p14:creationId xmlns:p14="http://schemas.microsoft.com/office/powerpoint/2010/main" val="413236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7273" t="48461" r="28147" b="22807"/>
          <a:stretch/>
        </p:blipFill>
        <p:spPr>
          <a:xfrm>
            <a:off x="982049" y="1324248"/>
            <a:ext cx="10116876" cy="4489698"/>
          </a:xfrm>
          <a:prstGeom prst="rect">
            <a:avLst/>
          </a:prstGeom>
        </p:spPr>
      </p:pic>
    </p:spTree>
    <p:extLst>
      <p:ext uri="{BB962C8B-B14F-4D97-AF65-F5344CB8AC3E}">
        <p14:creationId xmlns:p14="http://schemas.microsoft.com/office/powerpoint/2010/main" val="3934795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9790" t="13759" r="28567" b="56950"/>
          <a:stretch/>
        </p:blipFill>
        <p:spPr>
          <a:xfrm>
            <a:off x="982049" y="1286805"/>
            <a:ext cx="10116876" cy="4540789"/>
          </a:xfrm>
          <a:prstGeom prst="rect">
            <a:avLst/>
          </a:prstGeom>
        </p:spPr>
      </p:pic>
    </p:spTree>
    <p:extLst>
      <p:ext uri="{BB962C8B-B14F-4D97-AF65-F5344CB8AC3E}">
        <p14:creationId xmlns:p14="http://schemas.microsoft.com/office/powerpoint/2010/main" val="89840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832" t="27005" r="42308" b="23554"/>
          <a:stretch/>
        </p:blipFill>
        <p:spPr>
          <a:xfrm>
            <a:off x="982049" y="1286805"/>
            <a:ext cx="10116876" cy="5168586"/>
          </a:xfrm>
          <a:prstGeom prst="rect">
            <a:avLst/>
          </a:prstGeom>
        </p:spPr>
      </p:pic>
    </p:spTree>
    <p:extLst>
      <p:ext uri="{BB962C8B-B14F-4D97-AF65-F5344CB8AC3E}">
        <p14:creationId xmlns:p14="http://schemas.microsoft.com/office/powerpoint/2010/main" val="1411196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Imagen 2"/>
          <p:cNvPicPr>
            <a:picLocks noChangeAspect="1"/>
          </p:cNvPicPr>
          <p:nvPr/>
        </p:nvPicPr>
        <p:blipFill rotWithShape="1">
          <a:blip r:embed="rId5"/>
          <a:srcRect l="23812" t="20289" r="24791" b="21501"/>
          <a:stretch/>
        </p:blipFill>
        <p:spPr>
          <a:xfrm>
            <a:off x="982049" y="1286805"/>
            <a:ext cx="10116876" cy="5182234"/>
          </a:xfrm>
          <a:prstGeom prst="rect">
            <a:avLst/>
          </a:prstGeom>
        </p:spPr>
      </p:pic>
    </p:spTree>
    <p:extLst>
      <p:ext uri="{BB962C8B-B14F-4D97-AF65-F5344CB8AC3E}">
        <p14:creationId xmlns:p14="http://schemas.microsoft.com/office/powerpoint/2010/main" val="2950544441"/>
      </p:ext>
    </p:extLst>
  </p:cSld>
  <p:clrMapOvr>
    <a:masterClrMapping/>
  </p:clrMapOvr>
  <p:transition spd="med">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a:spLocks noChangeArrowheads="1"/>
          </p:cNvSpPr>
          <p:nvPr/>
        </p:nvSpPr>
        <p:spPr bwMode="auto">
          <a:xfrm>
            <a:off x="1659987" y="1339638"/>
            <a:ext cx="8314006" cy="3924151"/>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sz="2400" b="1" i="0" u="none" strike="noStrike" cap="none" normalizeH="0" baseline="0" dirty="0" smtClean="0">
                <a:ln>
                  <a:noFill/>
                </a:ln>
                <a:solidFill>
                  <a:srgbClr val="000000"/>
                </a:solidFill>
                <a:effectLst/>
                <a:latin typeface="Verdana" panose="020B0604030504040204" pitchFamily="34" charset="0"/>
              </a:rPr>
              <a:t>Sistemas dinámicos con retroalimentación positiva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PE" sz="2000" b="0" i="0" u="none" strike="noStrike" cap="none" normalizeH="0" baseline="0" dirty="0" smtClean="0">
                <a:ln>
                  <a:noFill/>
                </a:ln>
                <a:solidFill>
                  <a:schemeClr val="tx1"/>
                </a:solidFill>
                <a:effectLst/>
              </a:rPr>
              <a:t/>
            </a:r>
            <a:br>
              <a:rPr kumimoji="0" lang="es-PE" sz="2000" b="0" i="0" u="none" strike="noStrike" cap="none" normalizeH="0" baseline="0" dirty="0" smtClean="0">
                <a:ln>
                  <a:noFill/>
                </a:ln>
                <a:solidFill>
                  <a:schemeClr val="tx1"/>
                </a:solidFill>
                <a:effectLst/>
              </a:rPr>
            </a:br>
            <a:r>
              <a:rPr kumimoji="0" lang="es-PE" sz="2000" b="0" i="0" u="none" strike="noStrike" cap="none" normalizeH="0" baseline="0" dirty="0" smtClean="0">
                <a:ln>
                  <a:noFill/>
                </a:ln>
                <a:solidFill>
                  <a:srgbClr val="000000"/>
                </a:solidFill>
                <a:effectLst/>
                <a:latin typeface="Verdana" panose="020B0604030504040204" pitchFamily="34" charset="0"/>
              </a:rPr>
              <a:t>La retroalimentación positiva o realimentación positiva es uno de los mecanismos de retroalimentación por el cual los efectos o salidas de un sistema causan efectos acumulativos a la entrada, tal como el caso de un crecimiento desmedido en la población</a:t>
            </a:r>
            <a:r>
              <a:rPr kumimoji="0" lang="es-PE" sz="1400" b="0" i="0" u="none" strike="noStrike" cap="none" normalizeH="0" baseline="0" dirty="0" smtClean="0">
                <a:ln>
                  <a:noFill/>
                </a:ln>
                <a:solidFill>
                  <a:srgbClr val="000000"/>
                </a:solidFill>
                <a:effectLst/>
                <a:latin typeface="Verdana" panose="020B0604030504040204" pitchFamily="34" charset="0"/>
              </a:rPr>
              <a:t>.</a:t>
            </a:r>
            <a:r>
              <a:rPr kumimoji="0" lang="es-PE" sz="2000" b="0" i="0" u="none" strike="noStrike" cap="none" normalizeH="0" baseline="0" dirty="0" smtClean="0">
                <a:ln>
                  <a:noFill/>
                </a:ln>
                <a:solidFill>
                  <a:schemeClr val="tx1"/>
                </a:solidFill>
                <a:effectLst/>
              </a:rPr>
              <a:t/>
            </a:r>
            <a:br>
              <a:rPr kumimoji="0" lang="es-PE" sz="2000" b="0" i="0" u="none" strike="noStrike" cap="none" normalizeH="0" baseline="0" dirty="0" smtClean="0">
                <a:ln>
                  <a:noFill/>
                </a:ln>
                <a:solidFill>
                  <a:schemeClr val="tx1"/>
                </a:solidFill>
                <a:effectLst/>
              </a:rPr>
            </a:br>
            <a:r>
              <a:rPr kumimoji="0" lang="es-PE" sz="3600" b="0" i="0" u="none" strike="noStrike" cap="none" normalizeH="0" baseline="0" dirty="0" smtClean="0">
                <a:ln>
                  <a:noFill/>
                </a:ln>
                <a:solidFill>
                  <a:schemeClr val="tx1"/>
                </a:solidFill>
                <a:effectLst/>
                <a:latin typeface="Arial" panose="020B0604020202020204" pitchFamily="34" charset="0"/>
              </a:rPr>
              <a:t/>
            </a:r>
            <a:br>
              <a:rPr kumimoji="0" lang="es-PE" sz="3600" b="0" i="0" u="none" strike="noStrike" cap="none" normalizeH="0" baseline="0" dirty="0" smtClean="0">
                <a:ln>
                  <a:noFill/>
                </a:ln>
                <a:solidFill>
                  <a:schemeClr val="tx1"/>
                </a:solidFill>
                <a:effectLst/>
                <a:latin typeface="Arial" panose="020B0604020202020204" pitchFamily="34" charset="0"/>
              </a:rPr>
            </a:br>
            <a:endParaRPr kumimoji="0" lang="es-PE" sz="36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PE" sz="900" b="0" i="0" u="none" strike="noStrike" cap="none" normalizeH="0" baseline="0" dirty="0" smtClean="0">
                <a:ln>
                  <a:noFill/>
                </a:ln>
                <a:solidFill>
                  <a:srgbClr val="551A8B"/>
                </a:solidFill>
                <a:effectLst/>
                <a:latin typeface="Verdana" panose="020B0604030504040204" pitchFamily="34" charset="0"/>
                <a:hlinkClick r:id="rId5"/>
              </a:rPr>
              <a:t>  </a:t>
            </a:r>
            <a:endParaRPr kumimoji="0" lang="es-PE" sz="8700" b="0" i="0" u="none" strike="noStrike" cap="none" normalizeH="0" baseline="0" dirty="0" smtClean="0">
              <a:ln>
                <a:noFill/>
              </a:ln>
              <a:solidFill>
                <a:srgbClr val="551A8B"/>
              </a:solidFill>
              <a:effectLst/>
              <a:latin typeface="Verdana" panose="020B0604030504040204" pitchFamily="34" charset="0"/>
            </a:endParaRPr>
          </a:p>
        </p:txBody>
      </p:sp>
      <p:pic>
        <p:nvPicPr>
          <p:cNvPr id="1027" name="Picture 3" descr="https://sites.google.com/site/dinamicadesistemasve/_/rsrc/1306527069220/estructura-de-los-sistemas-dinamicos/Retroalimentacion%20positiva.gif?height=145&amp;width=32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3451" y="4308231"/>
            <a:ext cx="5627077" cy="2549769"/>
          </a:xfrm>
          <a:prstGeom prst="rect">
            <a:avLst/>
          </a:prstGeom>
          <a:solidFill>
            <a:schemeClr val="accent1">
              <a:lumMod val="40000"/>
              <a:lumOff val="60000"/>
            </a:schemeClr>
          </a:solidFill>
          <a:ln>
            <a:solidFill>
              <a:schemeClr val="accent1">
                <a:lumMod val="60000"/>
                <a:lumOff val="40000"/>
              </a:schemeClr>
            </a:solidFill>
          </a:ln>
        </p:spPr>
      </p:pic>
    </p:spTree>
    <p:extLst>
      <p:ext uri="{BB962C8B-B14F-4D97-AF65-F5344CB8AC3E}">
        <p14:creationId xmlns:p14="http://schemas.microsoft.com/office/powerpoint/2010/main" val="797691702"/>
      </p:ext>
    </p:extLst>
  </p:cSld>
  <p:clrMapOvr>
    <a:masterClrMapping/>
  </p:clrMapOvr>
  <p:transition spd="med">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2"/>
          <p:cNvSpPr>
            <a:spLocks noChangeArrowheads="1"/>
          </p:cNvSpPr>
          <p:nvPr/>
        </p:nvSpPr>
        <p:spPr bwMode="auto">
          <a:xfrm>
            <a:off x="982049" y="1605836"/>
            <a:ext cx="10116876" cy="3108543"/>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sz="2800" b="1" i="0" u="none" strike="noStrike" cap="none" normalizeH="0" baseline="0" dirty="0" smtClean="0">
                <a:ln>
                  <a:noFill/>
                </a:ln>
                <a:solidFill>
                  <a:srgbClr val="000000"/>
                </a:solidFill>
                <a:effectLst/>
                <a:latin typeface="Verdana" panose="020B0604030504040204" pitchFamily="34" charset="0"/>
              </a:rPr>
              <a:t>Sistemas dinámicos con retroalimentación negativa</a:t>
            </a:r>
            <a:r>
              <a:rPr kumimoji="0" lang="es-PE" sz="2000" b="0" i="0" u="none" strike="noStrike" cap="none" normalizeH="0" baseline="0" dirty="0" smtClean="0">
                <a:ln>
                  <a:noFill/>
                </a:ln>
                <a:solidFill>
                  <a:schemeClr val="tx1"/>
                </a:solidFill>
                <a:effectLst/>
              </a:rPr>
              <a:t/>
            </a:r>
            <a:br>
              <a:rPr kumimoji="0" lang="es-PE" sz="2000" b="0" i="0" u="none" strike="noStrike" cap="none" normalizeH="0" baseline="0" dirty="0" smtClean="0">
                <a:ln>
                  <a:noFill/>
                </a:ln>
                <a:solidFill>
                  <a:schemeClr val="tx1"/>
                </a:solidFill>
                <a:effectLst/>
              </a:rPr>
            </a:br>
            <a:r>
              <a:rPr kumimoji="0" lang="es-PE" sz="2000" b="0" i="0" u="none" strike="noStrike" cap="none" normalizeH="0" baseline="0" dirty="0" smtClean="0">
                <a:ln>
                  <a:noFill/>
                </a:ln>
                <a:solidFill>
                  <a:srgbClr val="000000"/>
                </a:solidFill>
                <a:effectLst/>
                <a:latin typeface="Verdana" panose="020B0604030504040204" pitchFamily="34" charset="0"/>
              </a:rPr>
              <a:t>Estos sistemas se caracterizan por tener un comportamiento determinado por un objetivo. Los sistemas de realimentación negativa también son llamados sistemas </a:t>
            </a:r>
            <a:r>
              <a:rPr kumimoji="0" lang="es-PE" sz="2000" b="0" i="0" u="none" strike="noStrike" cap="none" normalizeH="0" baseline="0" dirty="0" err="1" smtClean="0">
                <a:ln>
                  <a:noFill/>
                </a:ln>
                <a:solidFill>
                  <a:srgbClr val="000000"/>
                </a:solidFill>
                <a:effectLst/>
                <a:latin typeface="Verdana" panose="020B0604030504040204" pitchFamily="34" charset="0"/>
              </a:rPr>
              <a:t>autorreguladores</a:t>
            </a:r>
            <a:r>
              <a:rPr kumimoji="0" lang="es-PE" sz="2000" b="0" i="0" u="none" strike="noStrike" cap="none" normalizeH="0" baseline="0" dirty="0" smtClean="0">
                <a:ln>
                  <a:noFill/>
                </a:ln>
                <a:solidFill>
                  <a:srgbClr val="000000"/>
                </a:solidFill>
                <a:effectLst/>
                <a:latin typeface="Verdana" panose="020B0604030504040204" pitchFamily="34" charset="0"/>
              </a:rPr>
              <a:t> y homeostáticos. En su comportamiento esta implícito la definición de un objetivo, el cual se determina externamente, por lo tanto, es una variable exógena. El nivel es el objeto de control que representa la acumulación de todas las acciones pasadas, además este solo puede ser variado por medio del flujo</a:t>
            </a:r>
            <a:r>
              <a:rPr kumimoji="0" lang="es-PE" sz="1400" b="0" i="0" u="none" strike="noStrike" cap="none" normalizeH="0" baseline="0" dirty="0" smtClean="0">
                <a:ln>
                  <a:noFill/>
                </a:ln>
                <a:solidFill>
                  <a:srgbClr val="000000"/>
                </a:solidFill>
                <a:effectLst/>
                <a:latin typeface="Verdana" panose="020B0604030504040204" pitchFamily="34" charset="0"/>
              </a:rPr>
              <a:t>.</a:t>
            </a:r>
            <a:r>
              <a:rPr kumimoji="0" lang="es-PE" sz="1400" b="0" i="0" u="none" strike="noStrike" cap="none" normalizeH="0" baseline="0" dirty="0" smtClean="0">
                <a:ln>
                  <a:noFill/>
                </a:ln>
                <a:solidFill>
                  <a:srgbClr val="551A8B"/>
                </a:solidFill>
                <a:effectLst/>
                <a:latin typeface="Verdana" panose="020B0604030504040204" pitchFamily="34" charset="0"/>
                <a:hlinkClick r:id="rId4"/>
              </a:rPr>
              <a:t>  </a:t>
            </a:r>
            <a:endParaRPr kumimoji="0" lang="es-PE" sz="26000" b="0" i="0" u="none" strike="noStrike" cap="none" normalizeH="0" baseline="0" dirty="0" smtClean="0">
              <a:ln>
                <a:noFill/>
              </a:ln>
              <a:solidFill>
                <a:srgbClr val="551A8B"/>
              </a:solidFill>
              <a:effectLst/>
              <a:latin typeface="Verdana" panose="020B0604030504040204" pitchFamily="34" charset="0"/>
            </a:endParaRPr>
          </a:p>
        </p:txBody>
      </p:sp>
      <p:pic>
        <p:nvPicPr>
          <p:cNvPr id="2051" name="Picture 3" descr="https://sites.google.com/site/dinamicadesistemasve/_/rsrc/1306527256918/estructura-de-los-sistemas-dinamicos/sdpo.h1.gif?height=176&amp;width=32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971" y="4714379"/>
            <a:ext cx="5732058" cy="205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255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7378" t="17490" r="27832" b="48368"/>
          <a:stretch/>
        </p:blipFill>
        <p:spPr>
          <a:xfrm>
            <a:off x="982049" y="1324247"/>
            <a:ext cx="10116876" cy="5035609"/>
          </a:xfrm>
          <a:prstGeom prst="rect">
            <a:avLst/>
          </a:prstGeom>
        </p:spPr>
      </p:pic>
      <p:sp>
        <p:nvSpPr>
          <p:cNvPr id="3" name="Rectángulo 2"/>
          <p:cNvSpPr/>
          <p:nvPr/>
        </p:nvSpPr>
        <p:spPr>
          <a:xfrm>
            <a:off x="982049" y="1324247"/>
            <a:ext cx="846751" cy="36807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spTree>
    <p:extLst>
      <p:ext uri="{BB962C8B-B14F-4D97-AF65-F5344CB8AC3E}">
        <p14:creationId xmlns:p14="http://schemas.microsoft.com/office/powerpoint/2010/main" val="6204158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8846" t="52006" r="27937" b="8629"/>
          <a:stretch/>
        </p:blipFill>
        <p:spPr>
          <a:xfrm>
            <a:off x="982049" y="1324248"/>
            <a:ext cx="10116876" cy="4885483"/>
          </a:xfrm>
          <a:prstGeom prst="rect">
            <a:avLst/>
          </a:prstGeom>
        </p:spPr>
      </p:pic>
    </p:spTree>
    <p:extLst>
      <p:ext uri="{BB962C8B-B14F-4D97-AF65-F5344CB8AC3E}">
        <p14:creationId xmlns:p14="http://schemas.microsoft.com/office/powerpoint/2010/main" val="26164264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6749" t="26819" r="31714" b="31949"/>
          <a:stretch/>
        </p:blipFill>
        <p:spPr>
          <a:xfrm>
            <a:off x="982049" y="1324248"/>
            <a:ext cx="10116876" cy="5021961"/>
          </a:xfrm>
          <a:prstGeom prst="rect">
            <a:avLst/>
          </a:prstGeom>
        </p:spPr>
      </p:pic>
    </p:spTree>
    <p:extLst>
      <p:ext uri="{BB962C8B-B14F-4D97-AF65-F5344CB8AC3E}">
        <p14:creationId xmlns:p14="http://schemas.microsoft.com/office/powerpoint/2010/main" val="9944241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8847" t="12827" r="27832" b="14972"/>
          <a:stretch/>
        </p:blipFill>
        <p:spPr>
          <a:xfrm>
            <a:off x="982049" y="1324248"/>
            <a:ext cx="10116876" cy="5281683"/>
          </a:xfrm>
          <a:prstGeom prst="rect">
            <a:avLst/>
          </a:prstGeom>
        </p:spPr>
      </p:pic>
    </p:spTree>
    <p:extLst>
      <p:ext uri="{BB962C8B-B14F-4D97-AF65-F5344CB8AC3E}">
        <p14:creationId xmlns:p14="http://schemas.microsoft.com/office/powerpoint/2010/main" val="32242201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27693" t="20289" r="27728" b="46875"/>
          <a:stretch/>
        </p:blipFill>
        <p:spPr>
          <a:xfrm>
            <a:off x="982049" y="1324247"/>
            <a:ext cx="10116876" cy="4544289"/>
          </a:xfrm>
          <a:prstGeom prst="rect">
            <a:avLst/>
          </a:prstGeom>
        </p:spPr>
      </p:pic>
    </p:spTree>
    <p:extLst>
      <p:ext uri="{BB962C8B-B14F-4D97-AF65-F5344CB8AC3E}">
        <p14:creationId xmlns:p14="http://schemas.microsoft.com/office/powerpoint/2010/main" val="2128474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0" y="-1"/>
            <a:ext cx="12192001" cy="1125265"/>
            <a:chOff x="0" y="-1"/>
            <a:chExt cx="12192001" cy="1125265"/>
          </a:xfrm>
        </p:grpSpPr>
        <p:grpSp>
          <p:nvGrpSpPr>
            <p:cNvPr id="6" name="Grupo 5"/>
            <p:cNvGrpSpPr/>
            <p:nvPr/>
          </p:nvGrpSpPr>
          <p:grpSpPr>
            <a:xfrm>
              <a:off x="0" y="-1"/>
              <a:ext cx="12192001" cy="1125265"/>
              <a:chOff x="0" y="-1"/>
              <a:chExt cx="12192001" cy="1125265"/>
            </a:xfrm>
          </p:grpSpPr>
          <p:sp>
            <p:nvSpPr>
              <p:cNvPr id="5" name="Rectángulo 4"/>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1028"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37386" y="1797213"/>
            <a:ext cx="2517228" cy="263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117429" y="4624005"/>
            <a:ext cx="20598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s-ES" altLang="es-ES" sz="2800" b="1">
                <a:solidFill>
                  <a:srgbClr val="AA1B51"/>
                </a:solidFill>
              </a:rPr>
              <a:t>¡Gracias!</a:t>
            </a:r>
          </a:p>
        </p:txBody>
      </p:sp>
    </p:spTree>
    <p:extLst>
      <p:ext uri="{BB962C8B-B14F-4D97-AF65-F5344CB8AC3E}">
        <p14:creationId xmlns:p14="http://schemas.microsoft.com/office/powerpoint/2010/main" val="1310116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413" t="26259" r="42098" b="20383"/>
          <a:stretch/>
        </p:blipFill>
        <p:spPr>
          <a:xfrm>
            <a:off x="982049" y="1286804"/>
            <a:ext cx="10116876" cy="5250473"/>
          </a:xfrm>
          <a:prstGeom prst="rect">
            <a:avLst/>
          </a:prstGeom>
        </p:spPr>
      </p:pic>
    </p:spTree>
    <p:extLst>
      <p:ext uri="{BB962C8B-B14F-4D97-AF65-F5344CB8AC3E}">
        <p14:creationId xmlns:p14="http://schemas.microsoft.com/office/powerpoint/2010/main" val="2699623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938" t="26073" r="41049" b="23928"/>
          <a:stretch/>
        </p:blipFill>
        <p:spPr>
          <a:xfrm>
            <a:off x="982049" y="1286805"/>
            <a:ext cx="10116876" cy="5209529"/>
          </a:xfrm>
          <a:prstGeom prst="rect">
            <a:avLst/>
          </a:prstGeom>
        </p:spPr>
      </p:pic>
    </p:spTree>
    <p:extLst>
      <p:ext uri="{BB962C8B-B14F-4D97-AF65-F5344CB8AC3E}">
        <p14:creationId xmlns:p14="http://schemas.microsoft.com/office/powerpoint/2010/main" val="3332613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518" t="25513" r="41679" b="23740"/>
          <a:stretch/>
        </p:blipFill>
        <p:spPr>
          <a:xfrm>
            <a:off x="982049" y="1286805"/>
            <a:ext cx="10116876" cy="5154938"/>
          </a:xfrm>
          <a:prstGeom prst="rect">
            <a:avLst/>
          </a:prstGeom>
        </p:spPr>
      </p:pic>
    </p:spTree>
    <p:extLst>
      <p:ext uri="{BB962C8B-B14F-4D97-AF65-F5344CB8AC3E}">
        <p14:creationId xmlns:p14="http://schemas.microsoft.com/office/powerpoint/2010/main" val="2857422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7728" t="26073" r="42412" b="23741"/>
          <a:stretch/>
        </p:blipFill>
        <p:spPr>
          <a:xfrm>
            <a:off x="1461368" y="1125264"/>
            <a:ext cx="9158238" cy="6483067"/>
          </a:xfrm>
          <a:prstGeom prst="rect">
            <a:avLst/>
          </a:prstGeom>
        </p:spPr>
      </p:pic>
    </p:spTree>
    <p:extLst>
      <p:ext uri="{BB962C8B-B14F-4D97-AF65-F5344CB8AC3E}">
        <p14:creationId xmlns:p14="http://schemas.microsoft.com/office/powerpoint/2010/main" val="332920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1"/>
            <a:ext cx="12192001" cy="1125265"/>
            <a:chOff x="0" y="-1"/>
            <a:chExt cx="12192001" cy="1125265"/>
          </a:xfrm>
        </p:grpSpPr>
        <p:grpSp>
          <p:nvGrpSpPr>
            <p:cNvPr id="5" name="Grupo 4"/>
            <p:cNvGrpSpPr/>
            <p:nvPr/>
          </p:nvGrpSpPr>
          <p:grpSpPr>
            <a:xfrm>
              <a:off x="0" y="-1"/>
              <a:ext cx="12192001" cy="1125265"/>
              <a:chOff x="0" y="-1"/>
              <a:chExt cx="12192001" cy="1125265"/>
            </a:xfrm>
          </p:grpSpPr>
          <p:sp>
            <p:nvSpPr>
              <p:cNvPr id="7" name="Rectángulo 6"/>
              <p:cNvSpPr/>
              <p:nvPr/>
            </p:nvSpPr>
            <p:spPr>
              <a:xfrm>
                <a:off x="0" y="0"/>
                <a:ext cx="12192000" cy="108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11098925" y="-1"/>
                <a:ext cx="1093076" cy="1087821"/>
              </a:xfrm>
              <a:prstGeom prst="rect">
                <a:avLst/>
              </a:prstGeom>
              <a:noFill/>
              <a:ln>
                <a:noFill/>
              </a:ln>
            </p:spPr>
          </p:pic>
          <p:sp>
            <p:nvSpPr>
              <p:cNvPr id="9" name="1 Título"/>
              <p:cNvSpPr txBox="1">
                <a:spLocks/>
              </p:cNvSpPr>
              <p:nvPr/>
            </p:nvSpPr>
            <p:spPr>
              <a:xfrm>
                <a:off x="982049" y="198984"/>
                <a:ext cx="10116876" cy="92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pPr algn="ctr"/>
                <a:r>
                  <a:rPr lang="es-PE" altLang="es-ES" sz="3200" b="1" dirty="0" smtClean="0"/>
                  <a:t>UNIVERSIDAD NACIONAL HERMILIO VALDIZAN </a:t>
                </a:r>
              </a:p>
              <a:p>
                <a:pPr algn="ctr"/>
                <a:r>
                  <a:rPr lang="es-PE" altLang="es-ES" b="1" dirty="0" smtClean="0"/>
                  <a:t>Escuela Profesional de Ingeniería de Sistemas </a:t>
                </a:r>
                <a:endParaRPr lang="es-ES" altLang="es-ES" b="1" dirty="0" smtClean="0"/>
              </a:p>
            </p:txBody>
          </p:sp>
        </p:grpSp>
        <p:pic>
          <p:nvPicPr>
            <p:cNvPr id="6" name="Picture 4" descr="Resultado de imagen para universidad nacional hermilio valdiz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82049" cy="112526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Imagen 1"/>
          <p:cNvPicPr>
            <a:picLocks noChangeAspect="1"/>
          </p:cNvPicPr>
          <p:nvPr/>
        </p:nvPicPr>
        <p:blipFill rotWithShape="1">
          <a:blip r:embed="rId4"/>
          <a:srcRect l="18043" t="26073" r="41993" b="21875"/>
          <a:stretch/>
        </p:blipFill>
        <p:spPr>
          <a:xfrm>
            <a:off x="982049" y="1324247"/>
            <a:ext cx="10116876" cy="5390451"/>
          </a:xfrm>
          <a:prstGeom prst="rect">
            <a:avLst/>
          </a:prstGeom>
        </p:spPr>
      </p:pic>
    </p:spTree>
    <p:extLst>
      <p:ext uri="{BB962C8B-B14F-4D97-AF65-F5344CB8AC3E}">
        <p14:creationId xmlns:p14="http://schemas.microsoft.com/office/powerpoint/2010/main" val="3923444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533</Words>
  <Application>Microsoft Office PowerPoint</Application>
  <PresentationFormat>Panorámica</PresentationFormat>
  <Paragraphs>116</Paragraphs>
  <Slides>48</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Arial</vt:lpstr>
      <vt:lpstr>Calibri</vt:lpstr>
      <vt:lpstr>Calibri Light</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BEFIIS</dc:creator>
  <cp:lastModifiedBy>jjjjjjjjjjjjjjjjjjjj</cp:lastModifiedBy>
  <cp:revision>66</cp:revision>
  <dcterms:created xsi:type="dcterms:W3CDTF">2019-03-20T14:48:49Z</dcterms:created>
  <dcterms:modified xsi:type="dcterms:W3CDTF">2020-06-08T04:11:16Z</dcterms:modified>
</cp:coreProperties>
</file>